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6" r:id="rId1"/>
  </p:sldMasterIdLst>
  <p:notesMasterIdLst>
    <p:notesMasterId r:id="rId18"/>
  </p:notesMasterIdLst>
  <p:sldIdLst>
    <p:sldId id="256" r:id="rId2"/>
    <p:sldId id="358" r:id="rId3"/>
    <p:sldId id="365" r:id="rId4"/>
    <p:sldId id="383" r:id="rId5"/>
    <p:sldId id="357" r:id="rId6"/>
    <p:sldId id="384" r:id="rId7"/>
    <p:sldId id="385" r:id="rId8"/>
    <p:sldId id="386" r:id="rId9"/>
    <p:sldId id="388" r:id="rId10"/>
    <p:sldId id="381" r:id="rId11"/>
    <p:sldId id="389" r:id="rId12"/>
    <p:sldId id="390" r:id="rId13"/>
    <p:sldId id="391" r:id="rId14"/>
    <p:sldId id="392" r:id="rId15"/>
    <p:sldId id="393" r:id="rId16"/>
    <p:sldId id="3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icrosoft Office User" initials="Office [5]" lastIdx="1" clrIdx="6"/>
  <p:cmAuthor id="1" name="Zhang, E" initials="ZE" lastIdx="8" clrIdx="0"/>
  <p:cmAuthor id="8" name="Microsoft Office User" initials="Office [6]" lastIdx="1" clrIdx="7"/>
  <p:cmAuthor id="2" name="E zhang" initials="Ez" lastIdx="1" clrIdx="1"/>
  <p:cmAuthor id="3" name="Microsoft Office User" initials="Office" lastIdx="1" clrIdx="2"/>
  <p:cmAuthor id="4" name="Microsoft Office User" initials="Office [2]" lastIdx="1" clrIdx="3"/>
  <p:cmAuthor id="5" name="Microsoft Office User" initials="Office [3]" lastIdx="1" clrIdx="4"/>
  <p:cmAuthor id="6" name="Microsoft Office User" initials="Office [4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8" autoAdjust="0"/>
    <p:restoredTop sz="86385" autoAdjust="0"/>
  </p:normalViewPr>
  <p:slideViewPr>
    <p:cSldViewPr snapToGrid="0" snapToObjects="1">
      <p:cViewPr varScale="1">
        <p:scale>
          <a:sx n="79" d="100"/>
          <a:sy n="79" d="100"/>
        </p:scale>
        <p:origin x="126" y="5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458"/>
    </p:cViewPr>
  </p:sorterViewPr>
  <p:notesViewPr>
    <p:cSldViewPr snapToGrid="0" snapToObjects="1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B209E-1D8C-904E-80E2-7421BC7D7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HAIL Research flow chart in handouts, go through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7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flyer to contact consumers – see handouts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forget to emphasize they will keep getting services from your CIL regardless of their choice to be in the study</a:t>
            </a:r>
          </a:p>
          <a:p>
            <a:r>
              <a:rPr lang="en-US" dirty="0"/>
              <a:t>Let them know they can withdraw at any time </a:t>
            </a:r>
          </a:p>
          <a:p>
            <a:r>
              <a:rPr lang="en-US" dirty="0"/>
              <a:t>Let them know they can contact KU with any</a:t>
            </a:r>
            <a:r>
              <a:rPr lang="en-US" baseline="0" dirty="0"/>
              <a:t> questions about the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Handout:  GAS form 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6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457175">
              <a:buFont typeface="Arial"/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FC71F-AB01-9D4D-B5BB-56CF3579AE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39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Feedback form handouts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18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Feedback form handouts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8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B209E-1D8C-904E-80E2-7421BC7D78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5" y="770469"/>
            <a:ext cx="10782300" cy="1614951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5400" spc="-90"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5" y="2598793"/>
            <a:ext cx="9228201" cy="18745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002060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863" y="4520589"/>
            <a:ext cx="3078155" cy="1567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1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71526" y="714377"/>
            <a:ext cx="7734300" cy="54006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8pPr marL="1371450" indent="-342900">
              <a:buFont typeface="Arial" panose="020B0604020202020204" pitchFamily="34" charset="0"/>
              <a:buChar char="•"/>
              <a:defRPr sz="2400"/>
            </a:lvl8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11331" y="1998134"/>
            <a:ext cx="4663440" cy="376732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rgbClr val="00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3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63927" y="5876414"/>
            <a:ext cx="2926080" cy="76463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5C2DCB5-05E1-E245-BAF0-CA04CAD0DD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855960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558041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00206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6" y="499534"/>
            <a:ext cx="10772775" cy="1512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226" y="2127739"/>
            <a:ext cx="10772775" cy="3650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81002"/>
            <a:ext cx="12192000" cy="276999"/>
          </a:xfrm>
          <a:prstGeom prst="rect">
            <a:avLst/>
          </a:prstGeom>
          <a:solidFill>
            <a:srgbClr val="006F51"/>
          </a:solidFill>
        </p:spPr>
        <p:txBody>
          <a:bodyPr wrap="square">
            <a:spAutoFit/>
          </a:bodyPr>
          <a:lstStyle/>
          <a:p>
            <a:pPr marL="228600" indent="0" algn="l"/>
            <a:r>
              <a:rPr lang="en-US" sz="1200" dirty="0">
                <a:solidFill>
                  <a:schemeClr val="bg1"/>
                </a:solidFill>
              </a:rPr>
              <a:t>Research &amp; Training Center on Community Living</a:t>
            </a:r>
          </a:p>
        </p:txBody>
      </p:sp>
    </p:spTree>
    <p:extLst>
      <p:ext uri="{BB962C8B-B14F-4D97-AF65-F5344CB8AC3E}">
        <p14:creationId xmlns:p14="http://schemas.microsoft.com/office/powerpoint/2010/main" val="213654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400" kern="1200" spc="-9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•"/>
        <a:defRPr sz="3600" kern="1200">
          <a:solidFill>
            <a:srgbClr val="002060"/>
          </a:solidFill>
          <a:latin typeface="+mn-lt"/>
          <a:ea typeface="+mn-ea"/>
          <a:cs typeface="+mn-cs"/>
        </a:defRPr>
      </a:lvl1pPr>
      <a:lvl2pPr marL="511969" indent="-257175" algn="l" defTabSz="685800" rtl="0" eaLnBrk="1" latinLnBrk="0" hangingPunct="1">
        <a:lnSpc>
          <a:spcPct val="85000"/>
        </a:lnSpc>
        <a:spcBef>
          <a:spcPts val="450"/>
        </a:spcBef>
        <a:buFont typeface="Calibri Light" panose="020F0302020204030204" pitchFamily="34" charset="0"/>
        <a:buChar char="̶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729854" indent="-173831" algn="l" defTabSz="685800" rtl="0" eaLnBrk="1" latinLnBrk="0" hangingPunct="1">
        <a:lnSpc>
          <a:spcPct val="85000"/>
        </a:lnSpc>
        <a:spcBef>
          <a:spcPts val="450"/>
        </a:spcBef>
        <a:buFont typeface="Courier New" panose="02070309020205020404" pitchFamily="49" charset="0"/>
        <a:buChar char="o"/>
        <a:tabLst>
          <a:tab pos="729854" algn="l"/>
        </a:tabLst>
        <a:defRPr sz="2800" i="1" kern="1200">
          <a:solidFill>
            <a:srgbClr val="002060"/>
          </a:solidFill>
          <a:latin typeface="+mn-lt"/>
          <a:ea typeface="+mn-ea"/>
          <a:cs typeface="+mn-cs"/>
        </a:defRPr>
      </a:lvl3pPr>
      <a:lvl4pPr marL="1066800" indent="-294085" algn="l" defTabSz="685800" rtl="0" eaLnBrk="1" latinLnBrk="0" hangingPunct="1">
        <a:lnSpc>
          <a:spcPct val="85000"/>
        </a:lnSpc>
        <a:spcBef>
          <a:spcPts val="450"/>
        </a:spcBef>
        <a:buFont typeface="Wingdings" panose="05000000000000000000" pitchFamily="2" charset="2"/>
        <a:buChar char="Ø"/>
        <a:defRPr sz="2800" kern="1200">
          <a:solidFill>
            <a:srgbClr val="002060"/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rgbClr val="002060"/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864" y="1342654"/>
            <a:ext cx="8818272" cy="144666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Module</a:t>
            </a:r>
            <a:r>
              <a:rPr lang="en-US" sz="4400" dirty="0">
                <a:solidFill>
                  <a:schemeClr val="tx1"/>
                </a:solidFill>
              </a:rPr>
              <a:t> 5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HAIL 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135359"/>
            <a:ext cx="121567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This module provides an overview of how researchers will collect data with both Independent Living Specialist(ILS) and consumers.</a:t>
            </a:r>
          </a:p>
        </p:txBody>
      </p:sp>
      <p:pic>
        <p:nvPicPr>
          <p:cNvPr id="5" name="Picture 4" descr="The University of Kansas. KU. Health Access for Independent Living (HAIL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5"/>
            <a:ext cx="12192000" cy="162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760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24967"/>
              </p:ext>
            </p:extLst>
          </p:nvPr>
        </p:nvGraphicFramePr>
        <p:xfrm>
          <a:off x="642997" y="2777067"/>
          <a:ext cx="10618838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2"/>
                  </a:outerShdw>
                </a:effectLst>
                <a:tableStyleId>{5C22544A-7EE6-4342-B048-85BDC9FD1C3A}</a:tableStyleId>
              </a:tblPr>
              <a:tblGrid>
                <a:gridCol w="4987105">
                  <a:extLst>
                    <a:ext uri="{9D8B030D-6E8A-4147-A177-3AD203B41FA5}">
                      <a16:colId xmlns:a16="http://schemas.microsoft.com/office/drawing/2014/main" val="2597652456"/>
                    </a:ext>
                  </a:extLst>
                </a:gridCol>
                <a:gridCol w="787112">
                  <a:extLst>
                    <a:ext uri="{9D8B030D-6E8A-4147-A177-3AD203B41FA5}">
                      <a16:colId xmlns:a16="http://schemas.microsoft.com/office/drawing/2014/main" val="746610375"/>
                    </a:ext>
                  </a:extLst>
                </a:gridCol>
                <a:gridCol w="4844621">
                  <a:extLst>
                    <a:ext uri="{9D8B030D-6E8A-4147-A177-3AD203B41FA5}">
                      <a16:colId xmlns:a16="http://schemas.microsoft.com/office/drawing/2014/main" val="3469170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 = much less than expected outcome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Current level of each goal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927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 = somewhat less than expected outcome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61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 = expected outcome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Identified</a:t>
                      </a:r>
                      <a:r>
                        <a:rPr lang="en-US" sz="2400" b="0" baseline="0" dirty="0">
                          <a:solidFill>
                            <a:schemeClr val="tx1"/>
                          </a:solidFill>
                        </a:rPr>
                        <a:t> short-term SMART goals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90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42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7937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 = higher than expected outcome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1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 = much higher than expected outcome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196174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54" t="36923" r="25231" b="40308"/>
          <a:stretch/>
        </p:blipFill>
        <p:spPr>
          <a:xfrm>
            <a:off x="5791671" y="2887248"/>
            <a:ext cx="606374" cy="283998"/>
          </a:xfrm>
          <a:prstGeom prst="rect">
            <a:avLst/>
          </a:prstGeom>
        </p:spPr>
      </p:pic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8710" y="4145607"/>
            <a:ext cx="609653" cy="28044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724900" y="4552950"/>
            <a:ext cx="19050" cy="115252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8705850" y="3253205"/>
            <a:ext cx="9525" cy="7662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3"/>
          <p:cNvSpPr>
            <a:spLocks noGrp="1"/>
          </p:cNvSpPr>
          <p:nvPr>
            <p:ph type="title" idx="4294967295"/>
          </p:nvPr>
        </p:nvSpPr>
        <p:spPr>
          <a:xfrm>
            <a:off x="2103425" y="581878"/>
            <a:ext cx="8040221" cy="1229139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GAS Rating Framework</a:t>
            </a:r>
          </a:p>
        </p:txBody>
      </p:sp>
    </p:spTree>
    <p:extLst>
      <p:ext uri="{BB962C8B-B14F-4D97-AF65-F5344CB8AC3E}">
        <p14:creationId xmlns:p14="http://schemas.microsoft.com/office/powerpoint/2010/main" val="28408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199797" y="729541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1:  Setting Goals Revisited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99798" y="2330605"/>
            <a:ext cx="102302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What’s in Feedback Form One?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Consumer and ILS complete feedback independently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Asks how and whether each step in goal setting was used and if not, what you did differently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Gives researchers input on what to revise about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00880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525401" y="727270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2: Tracking Goal Progress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225" y="1895171"/>
            <a:ext cx="107727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Follow HAIL process to pursue goals using Goal Tracking Form, for agreed-upon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ILS and consumer independently rate goal achievement using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ILS and consumer independently complete Feedback Form Two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Consumer sends goal tracking form and Feedback Form Two: gets payment 3 – $35</a:t>
            </a:r>
          </a:p>
        </p:txBody>
      </p:sp>
    </p:spTree>
    <p:extLst>
      <p:ext uri="{BB962C8B-B14F-4D97-AF65-F5344CB8AC3E}">
        <p14:creationId xmlns:p14="http://schemas.microsoft.com/office/powerpoint/2010/main" val="254141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525401" y="729541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2: Tracking Goal Progress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6137" y="1984916"/>
            <a:ext cx="87648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What’s in Feedback Form Two?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Asks how well the consumer was able to stick to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Whether the ILS and/or consumer did something different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How satisfied the ILS and consumer are with progress</a:t>
            </a:r>
          </a:p>
        </p:txBody>
      </p:sp>
    </p:spTree>
    <p:extLst>
      <p:ext uri="{BB962C8B-B14F-4D97-AF65-F5344CB8AC3E}">
        <p14:creationId xmlns:p14="http://schemas.microsoft.com/office/powerpoint/2010/main" val="51520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362635" y="729540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Finishing the study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7" y="1892484"/>
            <a:ext cx="1077277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KU completes final phone interview with ILS – how well it worked for each consumer served, whether it fits in with CIL services, how it might be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Consumer completes post-intervention survey to see how many barriers have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2060"/>
                </a:solidFill>
              </a:rPr>
              <a:t>KU completes final phone interview with consumer – how well it worked, how satisfied they are, how it affected them, how it might be changed – gets payment 4 – $40</a:t>
            </a:r>
          </a:p>
        </p:txBody>
      </p:sp>
    </p:spTree>
    <p:extLst>
      <p:ext uri="{BB962C8B-B14F-4D97-AF65-F5344CB8AC3E}">
        <p14:creationId xmlns:p14="http://schemas.microsoft.com/office/powerpoint/2010/main" val="246897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362635" y="729541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Finishing the study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225" y="2091690"/>
            <a:ext cx="10772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KU writes up results, puts data together for all participants, concludes whether the process has promise for further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KU writes up Facilitator’s Guide on how to use HAIL website and process, gets feedback on marketing to others</a:t>
            </a:r>
          </a:p>
        </p:txBody>
      </p:sp>
    </p:spTree>
    <p:extLst>
      <p:ext uri="{BB962C8B-B14F-4D97-AF65-F5344CB8AC3E}">
        <p14:creationId xmlns:p14="http://schemas.microsoft.com/office/powerpoint/2010/main" val="2343079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95853" y="1041620"/>
            <a:ext cx="2417197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Talk!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5107" y="1971923"/>
            <a:ext cx="895956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Do you have any questions about HAIL data collection process both with ILS and consumers?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Any questions about HAIL research?</a:t>
            </a:r>
          </a:p>
          <a:p>
            <a:endParaRPr lang="en-US" sz="2800" dirty="0"/>
          </a:p>
        </p:txBody>
      </p:sp>
      <p:pic>
        <p:nvPicPr>
          <p:cNvPr id="4" name="Picture 3" descr="people sitting around a table with light bulbs over their heads to indicate ideas"/>
          <p:cNvPicPr>
            <a:picLocks noChangeAspect="1"/>
          </p:cNvPicPr>
          <p:nvPr/>
        </p:nvPicPr>
        <p:blipFill rotWithShape="1">
          <a:blip r:embed="rId2"/>
          <a:srcRect b="7664"/>
          <a:stretch/>
        </p:blipFill>
        <p:spPr>
          <a:xfrm>
            <a:off x="7392544" y="3640890"/>
            <a:ext cx="2506830" cy="178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4810" y="334031"/>
            <a:ext cx="5797429" cy="79157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Module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47" y="2460467"/>
            <a:ext cx="11077574" cy="365012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tx1"/>
                </a:solidFill>
              </a:rPr>
              <a:t>Learning Outcomes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schemeClr val="tx1"/>
              </a:solidFill>
            </a:endParaRPr>
          </a:p>
          <a:p>
            <a:pPr defTabSz="9144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sz="3200" dirty="0">
                <a:solidFill>
                  <a:schemeClr val="tx1"/>
                </a:solidFill>
              </a:rPr>
              <a:t>To understand the purpose of the HAIL research</a:t>
            </a:r>
          </a:p>
          <a:p>
            <a:pPr marL="0" indent="0" defTabSz="91440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defTabSz="914400">
              <a:lnSpc>
                <a:spcPct val="110000"/>
              </a:lnSpc>
              <a:spcBef>
                <a:spcPts val="0"/>
              </a:spcBef>
              <a:buSzPct val="100000"/>
            </a:pPr>
            <a:r>
              <a:rPr lang="en-US" sz="3200" dirty="0">
                <a:solidFill>
                  <a:schemeClr val="tx1"/>
                </a:solidFill>
              </a:rPr>
              <a:t>To understand the ILS and consumer’s role in doing the research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</p:txBody>
      </p:sp>
      <p:pic>
        <p:nvPicPr>
          <p:cNvPr id="4" name="Picture 3" descr="a magnifying glass over the word &quot;research&quot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961" y="111909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Module 5- Contents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What are the questions we want the research to answer?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What are the steps in doing the research?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What will the ILS and consumer do at each step?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4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6" y="499535"/>
            <a:ext cx="10772775" cy="783356"/>
          </a:xfrm>
        </p:spPr>
        <p:txBody>
          <a:bodyPr/>
          <a:lstStyle/>
          <a:p>
            <a:pPr algn="ctr"/>
            <a:r>
              <a:rPr lang="en-US" dirty="0"/>
              <a:t>What are our Research Questions?</a:t>
            </a:r>
          </a:p>
        </p:txBody>
      </p:sp>
      <p:sp>
        <p:nvSpPr>
          <p:cNvPr id="4" name="Cube 3" descr="a cube that says hail on it"/>
          <p:cNvSpPr/>
          <p:nvPr/>
        </p:nvSpPr>
        <p:spPr>
          <a:xfrm>
            <a:off x="4380931" y="2033516"/>
            <a:ext cx="1528550" cy="113276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17410" y="2415654"/>
            <a:ext cx="105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HAIL</a:t>
            </a:r>
          </a:p>
        </p:txBody>
      </p:sp>
      <p:sp>
        <p:nvSpPr>
          <p:cNvPr id="9" name="Curved Down Arrow 8" descr="curved down arrow"/>
          <p:cNvSpPr/>
          <p:nvPr/>
        </p:nvSpPr>
        <p:spPr>
          <a:xfrm rot="477571" flipH="1">
            <a:off x="2617914" y="2177646"/>
            <a:ext cx="1603346" cy="539026"/>
          </a:xfrm>
          <a:prstGeom prst="curvedDownArrow">
            <a:avLst>
              <a:gd name="adj1" fmla="val 24654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 descr="curved down arrow"/>
          <p:cNvSpPr/>
          <p:nvPr/>
        </p:nvSpPr>
        <p:spPr>
          <a:xfrm>
            <a:off x="6332561" y="2069232"/>
            <a:ext cx="1801505" cy="455604"/>
          </a:xfrm>
          <a:prstGeom prst="curvedDownArrow">
            <a:avLst>
              <a:gd name="adj1" fmla="val 3849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7231" y="2856873"/>
            <a:ext cx="2019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Does it work?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118" y="2856873"/>
            <a:ext cx="259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does it do?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1689" y="3746278"/>
            <a:ext cx="3205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Can consumer and ILS follow the steps?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226" y="4979404"/>
            <a:ext cx="2634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What do we need to change? </a:t>
            </a:r>
          </a:p>
        </p:txBody>
      </p:sp>
      <p:sp>
        <p:nvSpPr>
          <p:cNvPr id="15" name="Down Arrow 14" descr="down arrow"/>
          <p:cNvSpPr/>
          <p:nvPr/>
        </p:nvSpPr>
        <p:spPr>
          <a:xfrm>
            <a:off x="1871876" y="3384645"/>
            <a:ext cx="204717" cy="3684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 descr="down arrow"/>
          <p:cNvSpPr/>
          <p:nvPr/>
        </p:nvSpPr>
        <p:spPr>
          <a:xfrm>
            <a:off x="1871876" y="4517806"/>
            <a:ext cx="204717" cy="475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578665" y="3739488"/>
            <a:ext cx="259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Do consumers meet their own goals?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58193" y="4925303"/>
            <a:ext cx="2634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Does meeting short-term goals lead to longer term outcomes? </a:t>
            </a:r>
          </a:p>
        </p:txBody>
      </p:sp>
      <p:sp>
        <p:nvSpPr>
          <p:cNvPr id="20" name="Down Arrow 19" descr="down arrow"/>
          <p:cNvSpPr/>
          <p:nvPr/>
        </p:nvSpPr>
        <p:spPr>
          <a:xfrm>
            <a:off x="8738726" y="3323247"/>
            <a:ext cx="272955" cy="429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 descr="down arrow"/>
          <p:cNvSpPr/>
          <p:nvPr/>
        </p:nvSpPr>
        <p:spPr>
          <a:xfrm>
            <a:off x="8738726" y="4542559"/>
            <a:ext cx="272955" cy="377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7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83444" y="3174"/>
            <a:ext cx="10311807" cy="72904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Overview of HAIL Research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83444" y="882659"/>
            <a:ext cx="1073943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  <p:sp>
        <p:nvSpPr>
          <p:cNvPr id="4" name="Oval 3" descr="Start: Hail Training"/>
          <p:cNvSpPr/>
          <p:nvPr/>
        </p:nvSpPr>
        <p:spPr>
          <a:xfrm>
            <a:off x="3992137" y="732215"/>
            <a:ext cx="3086099" cy="910720"/>
          </a:xfrm>
          <a:prstGeom prst="ellips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4071" y="923638"/>
            <a:ext cx="215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Start:  HAIL 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4760" y="1707574"/>
            <a:ext cx="5880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Recruitment:  Consent and pre-HAIL data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9536" y="3173714"/>
            <a:ext cx="4751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Convert goals to common measurement (GAS)</a:t>
            </a:r>
          </a:p>
          <a:p>
            <a:pPr algn="ctr"/>
            <a:r>
              <a:rPr lang="en-US" b="1" dirty="0"/>
              <a:t>Get feedback on how goal setting worked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31474" y="5110643"/>
            <a:ext cx="422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Rate Goal Attainment using GAS</a:t>
            </a:r>
          </a:p>
          <a:p>
            <a:pPr algn="ctr"/>
            <a:r>
              <a:rPr lang="en-US" b="1" dirty="0"/>
              <a:t>Get feedback on how tracking worked</a:t>
            </a:r>
          </a:p>
          <a:p>
            <a:pPr algn="ctr"/>
            <a:r>
              <a:rPr lang="en-US" b="1" dirty="0"/>
              <a:t>Get final measures and interviews </a:t>
            </a:r>
          </a:p>
        </p:txBody>
      </p:sp>
      <p:sp>
        <p:nvSpPr>
          <p:cNvPr id="12" name="Oval 11" descr="Phase 1: Set Goals"/>
          <p:cNvSpPr/>
          <p:nvPr/>
        </p:nvSpPr>
        <p:spPr>
          <a:xfrm>
            <a:off x="3992136" y="2198355"/>
            <a:ext cx="3086099" cy="910720"/>
          </a:xfrm>
          <a:prstGeom prst="ellips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87922" y="2469049"/>
            <a:ext cx="216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Phase 1: Set Goals</a:t>
            </a:r>
          </a:p>
        </p:txBody>
      </p:sp>
      <p:sp>
        <p:nvSpPr>
          <p:cNvPr id="13" name="Oval 12" descr="Phase 2: Track Goal Progress"/>
          <p:cNvSpPr/>
          <p:nvPr/>
        </p:nvSpPr>
        <p:spPr>
          <a:xfrm>
            <a:off x="3992135" y="4027516"/>
            <a:ext cx="3086099" cy="910720"/>
          </a:xfrm>
          <a:prstGeom prst="ellips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54071" y="4163795"/>
            <a:ext cx="206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Phase 2: Track Goal Progress</a:t>
            </a:r>
          </a:p>
        </p:txBody>
      </p:sp>
    </p:spTree>
    <p:extLst>
      <p:ext uri="{BB962C8B-B14F-4D97-AF65-F5344CB8AC3E}">
        <p14:creationId xmlns:p14="http://schemas.microsoft.com/office/powerpoint/2010/main" val="166971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Start: Recruiting and Getting Consent</a:t>
            </a:r>
          </a:p>
        </p:txBody>
      </p:sp>
      <p:sp>
        <p:nvSpPr>
          <p:cNvPr id="4" name="Oval 3" descr="Start: Recruiting and Getting Consent"/>
          <p:cNvSpPr/>
          <p:nvPr/>
        </p:nvSpPr>
        <p:spPr>
          <a:xfrm>
            <a:off x="1632977" y="499533"/>
            <a:ext cx="8821271" cy="1512147"/>
          </a:xfrm>
          <a:prstGeom prst="ellipse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43012" y="2196790"/>
            <a:ext cx="960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Recruit at least two consumers with mobility-related disabilities</a:t>
            </a:r>
            <a:br>
              <a:rPr lang="en-US" sz="3600" dirty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Have an interest in pursuing health-related goals</a:t>
            </a:r>
            <a:br>
              <a:rPr lang="en-US" sz="3600" dirty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Need a mixture of people with and without computer skills</a:t>
            </a:r>
          </a:p>
        </p:txBody>
      </p:sp>
    </p:spTree>
    <p:extLst>
      <p:ext uri="{BB962C8B-B14F-4D97-AF65-F5344CB8AC3E}">
        <p14:creationId xmlns:p14="http://schemas.microsoft.com/office/powerpoint/2010/main" val="307284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2021520" y="901664"/>
            <a:ext cx="8624047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Start: Recruiting and Getting Consent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ctd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3541" y="2011681"/>
            <a:ext cx="101364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Review consent form and keep signature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Get consumer to complete demographics and survey about health barriers, put in envelope to send to 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Give consumer </a:t>
            </a:r>
            <a:r>
              <a:rPr lang="en-US" sz="3600" dirty="0" err="1">
                <a:solidFill>
                  <a:srgbClr val="002060"/>
                </a:solidFill>
              </a:rPr>
              <a:t>ClinCard</a:t>
            </a:r>
            <a:r>
              <a:rPr lang="en-US" sz="3600" dirty="0">
                <a:solidFill>
                  <a:srgbClr val="002060"/>
                </a:solidFill>
              </a:rPr>
              <a:t> and obtain receipt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Return surveys, signed consent form, and </a:t>
            </a:r>
            <a:r>
              <a:rPr lang="en-US" sz="3600" dirty="0" err="1">
                <a:solidFill>
                  <a:srgbClr val="002060"/>
                </a:solidFill>
              </a:rPr>
              <a:t>ClinCard</a:t>
            </a:r>
            <a:r>
              <a:rPr lang="en-US" sz="3600" dirty="0">
                <a:solidFill>
                  <a:srgbClr val="002060"/>
                </a:solidFill>
              </a:rPr>
              <a:t> receipt to 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KU authorizes payment 1 – $20</a:t>
            </a:r>
          </a:p>
        </p:txBody>
      </p:sp>
    </p:spTree>
    <p:extLst>
      <p:ext uri="{BB962C8B-B14F-4D97-AF65-F5344CB8AC3E}">
        <p14:creationId xmlns:p14="http://schemas.microsoft.com/office/powerpoint/2010/main" val="402513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362635" y="729541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1:  Setting Goals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8227" y="1908592"/>
            <a:ext cx="97907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Follow HAIL process to set goals (including finding resources, using SMART Goal Worksheet), submit worksheet to 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KU translates goals to Goal Attainment Scale, gets approval from ILS and consumer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Consumer and ILS complete Feedback Form One; consumer gets payment 2 – $30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3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1525401" y="729541"/>
            <a:ext cx="9036424" cy="70788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Phase 1:  Setting Goals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226" y="1897442"/>
            <a:ext cx="107727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What is the Goal Attainment Scale?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Translates SMART goals into one or more indicators with a rating scale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Gives you and consumers a voice in judging how well goal is achieved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2060"/>
                </a:solidFill>
              </a:rPr>
              <a:t>Allows researchers to put all the ratings together overall mean scores to compare different goals</a:t>
            </a:r>
          </a:p>
        </p:txBody>
      </p:sp>
    </p:spTree>
    <p:extLst>
      <p:ext uri="{BB962C8B-B14F-4D97-AF65-F5344CB8AC3E}">
        <p14:creationId xmlns:p14="http://schemas.microsoft.com/office/powerpoint/2010/main" val="106262781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8659E3A8-EC2F-4C17-BDBE-47BFE5479718}" vid="{F9228E2A-2CAB-4B31-B4AE-E9253C50E6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RTC CL template</Template>
  <TotalTime>23566</TotalTime>
  <Words>814</Words>
  <Application>Microsoft Office PowerPoint</Application>
  <PresentationFormat>Widescreen</PresentationFormat>
  <Paragraphs>105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Metropolitan</vt:lpstr>
      <vt:lpstr>Module 5 HAIL Research</vt:lpstr>
      <vt:lpstr>Module 5</vt:lpstr>
      <vt:lpstr>Module 5- Contents</vt:lpstr>
      <vt:lpstr>What are our Research Questions?</vt:lpstr>
      <vt:lpstr>Overview of HAIL Research Steps</vt:lpstr>
      <vt:lpstr>Start: Recruiting and Getting Consent</vt:lpstr>
      <vt:lpstr>Start: Recruiting and Getting Consent ctd.</vt:lpstr>
      <vt:lpstr>Phase 1:  Setting Goals</vt:lpstr>
      <vt:lpstr>Phase 1:  Setting Goals ctd.</vt:lpstr>
      <vt:lpstr>GAS Rating Framework</vt:lpstr>
      <vt:lpstr>Phase 1:  Setting Goals Revisited</vt:lpstr>
      <vt:lpstr>Phase 2: Tracking Goal Progress</vt:lpstr>
      <vt:lpstr>Phase 2: Tracking Goal Progress ctd.</vt:lpstr>
      <vt:lpstr>Finishing the study</vt:lpstr>
      <vt:lpstr>Finishing the study ctd.</vt:lpstr>
      <vt:lpstr>Let’s Talk!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do, We do, You do</dc:title>
  <dc:creator>Microsoft Office User</dc:creator>
  <cp:lastModifiedBy>Coulter, Seth L</cp:lastModifiedBy>
  <cp:revision>611</cp:revision>
  <dcterms:created xsi:type="dcterms:W3CDTF">2016-06-16T17:57:37Z</dcterms:created>
  <dcterms:modified xsi:type="dcterms:W3CDTF">2021-04-27T15:10:42Z</dcterms:modified>
</cp:coreProperties>
</file>